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pitchFamily="34" charset="0"/>
      <p:regular r:id="rId13"/>
    </p:embeddedFont>
    <p:embeddedFont>
      <p:font typeface="Outfit Extra Bold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84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9/25/2025</a:t>
            </a:fld>
            <a:endParaRPr lang="en-US"/>
          </a:p>
        </p:txBody>
      </p:sp>
      <p:sp>
        <p:nvSpPr>
          <p:cNvPr id="104878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8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8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8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3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88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9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9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8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1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6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4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6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7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7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1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8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577" name="Text 0"/>
          <p:cNvSpPr/>
          <p:nvPr/>
        </p:nvSpPr>
        <p:spPr>
          <a:xfrm>
            <a:off x="6280190" y="2345650"/>
            <a:ext cx="7556421" cy="283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VisionEdge: Compact AI Object Detection System Using ESP32-CAM and OpenCV</a:t>
            </a:r>
            <a:endParaRPr lang="en-US" sz="4450" dirty="0"/>
          </a:p>
        </p:txBody>
      </p:sp>
      <p:sp>
        <p:nvSpPr>
          <p:cNvPr id="1048578" name="Text 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Revolutionising surveillance with intelligent edge computing technology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CF833-B782-3FD6-6680-914CC8F11A89}"/>
              </a:ext>
            </a:extLst>
          </p:cNvPr>
          <p:cNvSpPr txBox="1"/>
          <p:nvPr/>
        </p:nvSpPr>
        <p:spPr>
          <a:xfrm>
            <a:off x="9615714" y="6616377"/>
            <a:ext cx="457881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en-IN" sz="2800" b="1" dirty="0">
                <a:solidFill>
                  <a:srgbClr val="000000"/>
                </a:solidFill>
              </a:rPr>
              <a:t>T. ROHIT - 323129512055</a:t>
            </a:r>
            <a:endParaRPr lang="en-IN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Text 0"/>
          <p:cNvSpPr/>
          <p:nvPr/>
        </p:nvSpPr>
        <p:spPr>
          <a:xfrm>
            <a:off x="396835" y="311825"/>
            <a:ext cx="45344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Impact &amp; Future Directions</a:t>
            </a:r>
            <a:endParaRPr lang="en-US" sz="2200" dirty="0"/>
          </a:p>
        </p:txBody>
      </p:sp>
      <p:sp>
        <p:nvSpPr>
          <p:cNvPr id="1048761" name="Text 1"/>
          <p:cNvSpPr/>
          <p:nvPr/>
        </p:nvSpPr>
        <p:spPr>
          <a:xfrm>
            <a:off x="396835" y="949523"/>
            <a:ext cx="183165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Achievements</a:t>
            </a:r>
            <a:endParaRPr lang="en-US" sz="1100" dirty="0"/>
          </a:p>
        </p:txBody>
      </p:sp>
      <p:sp>
        <p:nvSpPr>
          <p:cNvPr id="1048762" name="Text 2"/>
          <p:cNvSpPr/>
          <p:nvPr/>
        </p:nvSpPr>
        <p:spPr>
          <a:xfrm>
            <a:off x="3089196" y="1991320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85%</a:t>
            </a:r>
            <a:endParaRPr lang="en-US" sz="2200" dirty="0"/>
          </a:p>
        </p:txBody>
      </p:sp>
      <p:pic>
        <p:nvPicPr>
          <p:cNvPr id="209719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00" y="1282541"/>
            <a:ext cx="1701165" cy="1701165"/>
          </a:xfrm>
          <a:prstGeom prst="rect">
            <a:avLst/>
          </a:prstGeom>
        </p:spPr>
      </p:pic>
      <p:sp>
        <p:nvSpPr>
          <p:cNvPr id="1048763" name="Text 3"/>
          <p:cNvSpPr/>
          <p:nvPr/>
        </p:nvSpPr>
        <p:spPr>
          <a:xfrm>
            <a:off x="3078004" y="3125391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Overall Accuracy</a:t>
            </a:r>
            <a:endParaRPr lang="en-US" sz="1100" dirty="0"/>
          </a:p>
        </p:txBody>
      </p:sp>
      <p:sp>
        <p:nvSpPr>
          <p:cNvPr id="1048764" name="Text 4"/>
          <p:cNvSpPr/>
          <p:nvPr/>
        </p:nvSpPr>
        <p:spPr>
          <a:xfrm>
            <a:off x="396835" y="3415903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Reliable object detection performance</a:t>
            </a:r>
            <a:endParaRPr lang="en-US" sz="850" dirty="0"/>
          </a:p>
        </p:txBody>
      </p:sp>
      <p:sp>
        <p:nvSpPr>
          <p:cNvPr id="1048765" name="Text 5"/>
          <p:cNvSpPr/>
          <p:nvPr/>
        </p:nvSpPr>
        <p:spPr>
          <a:xfrm>
            <a:off x="3089196" y="4561284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99.5%</a:t>
            </a:r>
            <a:endParaRPr lang="en-US" sz="2200" dirty="0"/>
          </a:p>
        </p:txBody>
      </p:sp>
      <p:pic>
        <p:nvPicPr>
          <p:cNvPr id="209719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00" y="3852505"/>
            <a:ext cx="1701165" cy="1701165"/>
          </a:xfrm>
          <a:prstGeom prst="rect">
            <a:avLst/>
          </a:prstGeom>
        </p:spPr>
      </p:pic>
      <p:sp>
        <p:nvSpPr>
          <p:cNvPr id="1048766" name="Text 6"/>
          <p:cNvSpPr/>
          <p:nvPr/>
        </p:nvSpPr>
        <p:spPr>
          <a:xfrm>
            <a:off x="3078004" y="5695355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Uptime</a:t>
            </a:r>
            <a:endParaRPr lang="en-US" sz="1100" dirty="0"/>
          </a:p>
        </p:txBody>
      </p:sp>
      <p:sp>
        <p:nvSpPr>
          <p:cNvPr id="1048767" name="Text 7"/>
          <p:cNvSpPr/>
          <p:nvPr/>
        </p:nvSpPr>
        <p:spPr>
          <a:xfrm>
            <a:off x="396835" y="5985867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Exceptional reliability during testing</a:t>
            </a:r>
            <a:endParaRPr lang="en-US" sz="850" dirty="0"/>
          </a:p>
        </p:txBody>
      </p:sp>
      <p:sp>
        <p:nvSpPr>
          <p:cNvPr id="1048768" name="Text 8"/>
          <p:cNvSpPr/>
          <p:nvPr/>
        </p:nvSpPr>
        <p:spPr>
          <a:xfrm>
            <a:off x="3089196" y="7131248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10x</a:t>
            </a:r>
            <a:endParaRPr lang="en-US" sz="2200" dirty="0"/>
          </a:p>
        </p:txBody>
      </p:sp>
      <p:pic>
        <p:nvPicPr>
          <p:cNvPr id="209719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00" y="6422469"/>
            <a:ext cx="1701165" cy="1701165"/>
          </a:xfrm>
          <a:prstGeom prst="rect">
            <a:avLst/>
          </a:prstGeom>
        </p:spPr>
      </p:pic>
      <p:sp>
        <p:nvSpPr>
          <p:cNvPr id="1048769" name="Text 9"/>
          <p:cNvSpPr/>
          <p:nvPr/>
        </p:nvSpPr>
        <p:spPr>
          <a:xfrm>
            <a:off x="3078004" y="8265319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 Savings</a:t>
            </a:r>
            <a:endParaRPr lang="en-US" sz="1100" dirty="0"/>
          </a:p>
        </p:txBody>
      </p:sp>
      <p:sp>
        <p:nvSpPr>
          <p:cNvPr id="1048770" name="Text 10"/>
          <p:cNvSpPr/>
          <p:nvPr/>
        </p:nvSpPr>
        <p:spPr>
          <a:xfrm>
            <a:off x="396835" y="8555831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Cheaper than traditional CCTV systems</a:t>
            </a:r>
            <a:endParaRPr lang="en-US" sz="850" dirty="0"/>
          </a:p>
        </p:txBody>
      </p:sp>
      <p:pic>
        <p:nvPicPr>
          <p:cNvPr id="209719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1048771" name="Text 11"/>
          <p:cNvSpPr/>
          <p:nvPr/>
        </p:nvSpPr>
        <p:spPr>
          <a:xfrm>
            <a:off x="566857" y="9119830"/>
            <a:ext cx="1366670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VisionEdge successfully demonstrates the feasibility of low-cost, AI-powered edge surveillance, providing real-time intelligence while meeting all requirements for affordability, scalability, and reliability.</a:t>
            </a:r>
            <a:endParaRPr lang="en-US" sz="850" dirty="0"/>
          </a:p>
        </p:txBody>
      </p:sp>
      <p:sp>
        <p:nvSpPr>
          <p:cNvPr id="1048772" name="Shape 12"/>
          <p:cNvSpPr/>
          <p:nvPr/>
        </p:nvSpPr>
        <p:spPr>
          <a:xfrm>
            <a:off x="396835" y="8992314"/>
            <a:ext cx="15240" cy="436483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773" name="Text 13"/>
          <p:cNvSpPr/>
          <p:nvPr/>
        </p:nvSpPr>
        <p:spPr>
          <a:xfrm>
            <a:off x="6594277" y="9598819"/>
            <a:ext cx="144184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</a:t>
            </a:r>
            <a:endParaRPr lang="en-US" sz="1100" dirty="0"/>
          </a:p>
        </p:txBody>
      </p:sp>
      <p:sp>
        <p:nvSpPr>
          <p:cNvPr id="1048774" name="Shape 14"/>
          <p:cNvSpPr/>
          <p:nvPr/>
        </p:nvSpPr>
        <p:spPr>
          <a:xfrm>
            <a:off x="396835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5" name="Text 15"/>
          <p:cNvSpPr/>
          <p:nvPr/>
        </p:nvSpPr>
        <p:spPr>
          <a:xfrm>
            <a:off x="566857" y="9946005"/>
            <a:ext cx="434768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detection accuracy through model fine-tuning and advanced algorithms</a:t>
            </a:r>
            <a:endParaRPr lang="en-US" sz="850" dirty="0"/>
          </a:p>
        </p:txBody>
      </p:sp>
      <p:sp>
        <p:nvSpPr>
          <p:cNvPr id="1048776" name="Shape 16"/>
          <p:cNvSpPr/>
          <p:nvPr/>
        </p:nvSpPr>
        <p:spPr>
          <a:xfrm>
            <a:off x="5056227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7" name="Text 17"/>
          <p:cNvSpPr/>
          <p:nvPr/>
        </p:nvSpPr>
        <p:spPr>
          <a:xfrm>
            <a:off x="5226248" y="9946005"/>
            <a:ext cx="4347805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Expanded object classification including custom categories for specific use cases</a:t>
            </a:r>
            <a:endParaRPr lang="en-US" sz="850" dirty="0"/>
          </a:p>
        </p:txBody>
      </p:sp>
      <p:sp>
        <p:nvSpPr>
          <p:cNvPr id="1048778" name="Shape 18"/>
          <p:cNvSpPr/>
          <p:nvPr/>
        </p:nvSpPr>
        <p:spPr>
          <a:xfrm>
            <a:off x="9715738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9" name="Text 19"/>
          <p:cNvSpPr/>
          <p:nvPr/>
        </p:nvSpPr>
        <p:spPr>
          <a:xfrm>
            <a:off x="9885759" y="9946005"/>
            <a:ext cx="434768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web interface with advanced analytics and mobile application support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ext 0"/>
          <p:cNvSpPr/>
          <p:nvPr/>
        </p:nvSpPr>
        <p:spPr>
          <a:xfrm>
            <a:off x="793790" y="1837611"/>
            <a:ext cx="114501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Challenge with Traditional Surveillance</a:t>
            </a:r>
            <a:endParaRPr lang="en-US" sz="4450" dirty="0"/>
          </a:p>
        </p:txBody>
      </p:sp>
      <p:sp>
        <p:nvSpPr>
          <p:cNvPr id="1048584" name="Shape 1"/>
          <p:cNvSpPr/>
          <p:nvPr/>
        </p:nvSpPr>
        <p:spPr>
          <a:xfrm>
            <a:off x="793790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85" name="Text 2"/>
          <p:cNvSpPr/>
          <p:nvPr/>
        </p:nvSpPr>
        <p:spPr>
          <a:xfrm>
            <a:off x="1028224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Passive Monitoring</a:t>
            </a:r>
            <a:endParaRPr lang="en-US" sz="2200" dirty="0"/>
          </a:p>
        </p:txBody>
      </p:sp>
      <p:sp>
        <p:nvSpPr>
          <p:cNvPr id="1048586" name="Text 3"/>
          <p:cNvSpPr/>
          <p:nvPr/>
        </p:nvSpPr>
        <p:spPr>
          <a:xfrm>
            <a:off x="1028224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CCTV systems provide only basic recording capabilities without intelligent analysis or real-time insights.</a:t>
            </a:r>
            <a:endParaRPr lang="en-US" sz="1750" dirty="0"/>
          </a:p>
        </p:txBody>
      </p:sp>
      <p:sp>
        <p:nvSpPr>
          <p:cNvPr id="1048587" name="Shape 4"/>
          <p:cNvSpPr/>
          <p:nvPr/>
        </p:nvSpPr>
        <p:spPr>
          <a:xfrm>
            <a:off x="5216962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88" name="Text 5"/>
          <p:cNvSpPr/>
          <p:nvPr/>
        </p:nvSpPr>
        <p:spPr>
          <a:xfrm>
            <a:off x="5451396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Manual Analysis</a:t>
            </a:r>
            <a:endParaRPr lang="en-US" sz="2200" dirty="0"/>
          </a:p>
        </p:txBody>
      </p:sp>
      <p:sp>
        <p:nvSpPr>
          <p:cNvPr id="1048589" name="Text 6"/>
          <p:cNvSpPr/>
          <p:nvPr/>
        </p:nvSpPr>
        <p:spPr>
          <a:xfrm>
            <a:off x="5451396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review requires human operators, making it slow, error-prone, and inefficient for detecting critical events.</a:t>
            </a:r>
            <a:endParaRPr lang="en-US" sz="1750" dirty="0"/>
          </a:p>
        </p:txBody>
      </p:sp>
      <p:sp>
        <p:nvSpPr>
          <p:cNvPr id="1048590" name="Shape 7"/>
          <p:cNvSpPr/>
          <p:nvPr/>
        </p:nvSpPr>
        <p:spPr>
          <a:xfrm>
            <a:off x="9640133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91" name="Text 8"/>
          <p:cNvSpPr/>
          <p:nvPr/>
        </p:nvSpPr>
        <p:spPr>
          <a:xfrm>
            <a:off x="9874568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Limited Intelligence</a:t>
            </a:r>
            <a:endParaRPr lang="en-US" sz="2200" dirty="0"/>
          </a:p>
        </p:txBody>
      </p:sp>
      <p:sp>
        <p:nvSpPr>
          <p:cNvPr id="1048592" name="Text 9"/>
          <p:cNvSpPr/>
          <p:nvPr/>
        </p:nvSpPr>
        <p:spPr>
          <a:xfrm>
            <a:off x="9874568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systems lack AI-powered recognition, missing opportunities for automated alerts and smart monitoring.</a:t>
            </a:r>
            <a:endParaRPr lang="en-US" sz="1750" dirty="0"/>
          </a:p>
        </p:txBody>
      </p:sp>
      <p:sp>
        <p:nvSpPr>
          <p:cNvPr id="1048593" name="Text 10"/>
          <p:cNvSpPr/>
          <p:nvPr/>
        </p:nvSpPr>
        <p:spPr>
          <a:xfrm>
            <a:off x="793790" y="566606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VisionEdge addresses these limitations by integrating AI-powered object recognition directly on ESP32-CAM hardware, enabling affordable and efficient real-time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ext 0"/>
          <p:cNvSpPr/>
          <p:nvPr/>
        </p:nvSpPr>
        <p:spPr>
          <a:xfrm>
            <a:off x="510421" y="401003"/>
            <a:ext cx="3698558" cy="4556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 Need Analysis</a:t>
            </a:r>
            <a:endParaRPr lang="en-US" sz="2850" dirty="0"/>
          </a:p>
        </p:txBody>
      </p:sp>
      <p:sp>
        <p:nvSpPr>
          <p:cNvPr id="1048599" name="Text 1"/>
          <p:cNvSpPr/>
          <p:nvPr/>
        </p:nvSpPr>
        <p:spPr>
          <a:xfrm>
            <a:off x="510421" y="1221105"/>
            <a:ext cx="2473285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Traditional CCTV Limitations</a:t>
            </a:r>
            <a:endParaRPr lang="en-US" sz="1400" dirty="0"/>
          </a:p>
        </p:txBody>
      </p:sp>
      <p:sp>
        <p:nvSpPr>
          <p:cNvPr id="1048600" name="Text 2"/>
          <p:cNvSpPr/>
          <p:nvPr/>
        </p:nvSpPr>
        <p:spPr>
          <a:xfrm>
            <a:off x="510421" y="1594604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latency due to centralised server processing</a:t>
            </a:r>
            <a:endParaRPr lang="en-US" sz="1100" dirty="0"/>
          </a:p>
        </p:txBody>
      </p:sp>
      <p:sp>
        <p:nvSpPr>
          <p:cNvPr id="1048601" name="Text 3"/>
          <p:cNvSpPr/>
          <p:nvPr/>
        </p:nvSpPr>
        <p:spPr>
          <a:xfrm>
            <a:off x="510421" y="1878925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bandwidth consumption for video streaming</a:t>
            </a:r>
            <a:endParaRPr lang="en-US" sz="1100" dirty="0"/>
          </a:p>
        </p:txBody>
      </p:sp>
      <p:sp>
        <p:nvSpPr>
          <p:cNvPr id="1048602" name="Text 4"/>
          <p:cNvSpPr/>
          <p:nvPr/>
        </p:nvSpPr>
        <p:spPr>
          <a:xfrm>
            <a:off x="510421" y="2163247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Expensive deployment and maintenance costs</a:t>
            </a:r>
            <a:endParaRPr lang="en-US" sz="1100" dirty="0"/>
          </a:p>
        </p:txBody>
      </p:sp>
      <p:sp>
        <p:nvSpPr>
          <p:cNvPr id="1048603" name="Text 5"/>
          <p:cNvSpPr/>
          <p:nvPr/>
        </p:nvSpPr>
        <p:spPr>
          <a:xfrm>
            <a:off x="510421" y="2447568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Complex infrastructure requirements</a:t>
            </a:r>
            <a:endParaRPr lang="en-US" sz="1100" dirty="0"/>
          </a:p>
        </p:txBody>
      </p:sp>
      <p:pic>
        <p:nvPicPr>
          <p:cNvPr id="209715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99" y="1239322"/>
            <a:ext cx="6626900" cy="6626900"/>
          </a:xfrm>
          <a:prstGeom prst="rect">
            <a:avLst/>
          </a:prstGeom>
        </p:spPr>
      </p:pic>
      <p:pic>
        <p:nvPicPr>
          <p:cNvPr id="209716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21" y="8194119"/>
            <a:ext cx="145733" cy="182285"/>
          </a:xfrm>
          <a:prstGeom prst="rect">
            <a:avLst/>
          </a:prstGeom>
        </p:spPr>
      </p:pic>
      <p:sp>
        <p:nvSpPr>
          <p:cNvPr id="1048604" name="Shape 6"/>
          <p:cNvSpPr/>
          <p:nvPr/>
        </p:nvSpPr>
        <p:spPr>
          <a:xfrm>
            <a:off x="510421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05" name="Text 7"/>
          <p:cNvSpPr/>
          <p:nvPr/>
        </p:nvSpPr>
        <p:spPr>
          <a:xfrm>
            <a:off x="510421" y="8529995"/>
            <a:ext cx="1822847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Detection</a:t>
            </a:r>
            <a:endParaRPr lang="en-US" sz="1400" dirty="0"/>
          </a:p>
        </p:txBody>
      </p:sp>
      <p:sp>
        <p:nvSpPr>
          <p:cNvPr id="1048606" name="Text 8"/>
          <p:cNvSpPr/>
          <p:nvPr/>
        </p:nvSpPr>
        <p:spPr>
          <a:xfrm>
            <a:off x="510421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Instant object identification without server delays</a:t>
            </a:r>
            <a:endParaRPr lang="en-US" sz="1100" dirty="0"/>
          </a:p>
        </p:txBody>
      </p:sp>
      <p:pic>
        <p:nvPicPr>
          <p:cNvPr id="209716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18" y="8194119"/>
            <a:ext cx="145733" cy="182285"/>
          </a:xfrm>
          <a:prstGeom prst="rect">
            <a:avLst/>
          </a:prstGeom>
        </p:spPr>
      </p:pic>
      <p:sp>
        <p:nvSpPr>
          <p:cNvPr id="1048607" name="Shape 9"/>
          <p:cNvSpPr/>
          <p:nvPr/>
        </p:nvSpPr>
        <p:spPr>
          <a:xfrm>
            <a:off x="5095518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08" name="Text 10"/>
          <p:cNvSpPr/>
          <p:nvPr/>
        </p:nvSpPr>
        <p:spPr>
          <a:xfrm>
            <a:off x="5095518" y="8529995"/>
            <a:ext cx="2174796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Cost-Effective Operation</a:t>
            </a:r>
            <a:endParaRPr lang="en-US" sz="1400" dirty="0"/>
          </a:p>
        </p:txBody>
      </p:sp>
      <p:sp>
        <p:nvSpPr>
          <p:cNvPr id="1048609" name="Text 11"/>
          <p:cNvSpPr/>
          <p:nvPr/>
        </p:nvSpPr>
        <p:spPr>
          <a:xfrm>
            <a:off x="5095518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Low-cost hardware with minimal power consumption</a:t>
            </a:r>
            <a:endParaRPr lang="en-US" sz="1100" dirty="0"/>
          </a:p>
        </p:txBody>
      </p:sp>
      <p:pic>
        <p:nvPicPr>
          <p:cNvPr id="209716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615" y="8194119"/>
            <a:ext cx="145733" cy="182285"/>
          </a:xfrm>
          <a:prstGeom prst="rect">
            <a:avLst/>
          </a:prstGeom>
        </p:spPr>
      </p:pic>
      <p:sp>
        <p:nvSpPr>
          <p:cNvPr id="1048610" name="Shape 12"/>
          <p:cNvSpPr/>
          <p:nvPr/>
        </p:nvSpPr>
        <p:spPr>
          <a:xfrm>
            <a:off x="9680615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11" name="Text 13"/>
          <p:cNvSpPr/>
          <p:nvPr/>
        </p:nvSpPr>
        <p:spPr>
          <a:xfrm>
            <a:off x="9680615" y="8529995"/>
            <a:ext cx="1822847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Edge Deployment</a:t>
            </a:r>
            <a:endParaRPr lang="en-US" sz="1400" dirty="0"/>
          </a:p>
        </p:txBody>
      </p:sp>
      <p:sp>
        <p:nvSpPr>
          <p:cNvPr id="1048612" name="Text 14"/>
          <p:cNvSpPr/>
          <p:nvPr/>
        </p:nvSpPr>
        <p:spPr>
          <a:xfrm>
            <a:off x="9680615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setup for homeowners and small businesses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 0"/>
          <p:cNvSpPr/>
          <p:nvPr/>
        </p:nvSpPr>
        <p:spPr>
          <a:xfrm>
            <a:off x="648176" y="571738"/>
            <a:ext cx="4666178" cy="578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Requirements</a:t>
            </a:r>
            <a:endParaRPr lang="en-US" sz="3600" dirty="0"/>
          </a:p>
        </p:txBody>
      </p:sp>
      <p:sp>
        <p:nvSpPr>
          <p:cNvPr id="1048618" name="Text 1"/>
          <p:cNvSpPr/>
          <p:nvPr/>
        </p:nvSpPr>
        <p:spPr>
          <a:xfrm>
            <a:off x="648176" y="1613416"/>
            <a:ext cx="2689622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Functional Requirements</a:t>
            </a:r>
            <a:endParaRPr lang="en-US" sz="1800" dirty="0"/>
          </a:p>
        </p:txBody>
      </p:sp>
      <p:sp>
        <p:nvSpPr>
          <p:cNvPr id="1048619" name="Shape 2"/>
          <p:cNvSpPr/>
          <p:nvPr/>
        </p:nvSpPr>
        <p:spPr>
          <a:xfrm>
            <a:off x="648176" y="2111216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0" name="Text 3"/>
          <p:cNvSpPr/>
          <p:nvPr/>
        </p:nvSpPr>
        <p:spPr>
          <a:xfrm>
            <a:off x="1250037" y="2174796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Video Streaming</a:t>
            </a:r>
            <a:endParaRPr lang="en-US" sz="1800" dirty="0"/>
          </a:p>
        </p:txBody>
      </p:sp>
      <p:sp>
        <p:nvSpPr>
          <p:cNvPr id="1048621" name="Text 4"/>
          <p:cNvSpPr/>
          <p:nvPr/>
        </p:nvSpPr>
        <p:spPr>
          <a:xfrm>
            <a:off x="1250037" y="2649379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video capture and transmission via ESP32-CAM with stable Wi-Fi connectivity</a:t>
            </a:r>
            <a:endParaRPr lang="en-US" sz="1450" dirty="0"/>
          </a:p>
        </p:txBody>
      </p:sp>
      <p:sp>
        <p:nvSpPr>
          <p:cNvPr id="1048622" name="Shape 5"/>
          <p:cNvSpPr/>
          <p:nvPr/>
        </p:nvSpPr>
        <p:spPr>
          <a:xfrm>
            <a:off x="648176" y="3612475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3" name="Text 6"/>
          <p:cNvSpPr/>
          <p:nvPr/>
        </p:nvSpPr>
        <p:spPr>
          <a:xfrm>
            <a:off x="1250037" y="3676055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 Detection</a:t>
            </a:r>
            <a:endParaRPr lang="en-US" sz="1800" dirty="0"/>
          </a:p>
        </p:txBody>
      </p:sp>
      <p:sp>
        <p:nvSpPr>
          <p:cNvPr id="1048624" name="Text 7"/>
          <p:cNvSpPr/>
          <p:nvPr/>
        </p:nvSpPr>
        <p:spPr>
          <a:xfrm>
            <a:off x="1250037" y="4150638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Accurate identification of people, vehicles, and animals using pre-trained AI models</a:t>
            </a:r>
            <a:endParaRPr lang="en-US" sz="1450" dirty="0"/>
          </a:p>
        </p:txBody>
      </p:sp>
      <p:sp>
        <p:nvSpPr>
          <p:cNvPr id="1048625" name="Shape 8"/>
          <p:cNvSpPr/>
          <p:nvPr/>
        </p:nvSpPr>
        <p:spPr>
          <a:xfrm>
            <a:off x="648176" y="5113734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6" name="Text 9"/>
          <p:cNvSpPr/>
          <p:nvPr/>
        </p:nvSpPr>
        <p:spPr>
          <a:xfrm>
            <a:off x="1250037" y="5177314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Alert System</a:t>
            </a:r>
            <a:endParaRPr lang="en-US" sz="1800" dirty="0"/>
          </a:p>
        </p:txBody>
      </p:sp>
      <p:sp>
        <p:nvSpPr>
          <p:cNvPr id="1048627" name="Text 10"/>
          <p:cNvSpPr/>
          <p:nvPr/>
        </p:nvSpPr>
        <p:spPr>
          <a:xfrm>
            <a:off x="1250037" y="5651897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notification generation and comprehensive logging capabilities</a:t>
            </a:r>
            <a:endParaRPr lang="en-US" sz="1450" dirty="0"/>
          </a:p>
        </p:txBody>
      </p:sp>
      <p:sp>
        <p:nvSpPr>
          <p:cNvPr id="1048628" name="Shape 11"/>
          <p:cNvSpPr/>
          <p:nvPr/>
        </p:nvSpPr>
        <p:spPr>
          <a:xfrm>
            <a:off x="648176" y="6614993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9" name="Text 12"/>
          <p:cNvSpPr/>
          <p:nvPr/>
        </p:nvSpPr>
        <p:spPr>
          <a:xfrm>
            <a:off x="1250037" y="6678573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Interface</a:t>
            </a:r>
            <a:endParaRPr lang="en-US" sz="1800" dirty="0"/>
          </a:p>
        </p:txBody>
      </p:sp>
      <p:sp>
        <p:nvSpPr>
          <p:cNvPr id="1048630" name="Text 13"/>
          <p:cNvSpPr/>
          <p:nvPr/>
        </p:nvSpPr>
        <p:spPr>
          <a:xfrm>
            <a:off x="1250037" y="7153156"/>
            <a:ext cx="5839301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User-friendly monitoring dashboard with configuration options</a:t>
            </a:r>
            <a:endParaRPr lang="en-US" sz="1450" dirty="0"/>
          </a:p>
        </p:txBody>
      </p:sp>
      <p:sp>
        <p:nvSpPr>
          <p:cNvPr id="1048631" name="Text 14"/>
          <p:cNvSpPr/>
          <p:nvPr/>
        </p:nvSpPr>
        <p:spPr>
          <a:xfrm>
            <a:off x="7548682" y="1613416"/>
            <a:ext cx="3239572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Non-Functional Requirements</a:t>
            </a:r>
            <a:endParaRPr lang="en-US" sz="1800" dirty="0"/>
          </a:p>
        </p:txBody>
      </p:sp>
      <p:sp>
        <p:nvSpPr>
          <p:cNvPr id="1048632" name="Shape 15"/>
          <p:cNvSpPr/>
          <p:nvPr/>
        </p:nvSpPr>
        <p:spPr>
          <a:xfrm>
            <a:off x="7548682" y="2111216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3" name="Text 16"/>
          <p:cNvSpPr/>
          <p:nvPr/>
        </p:nvSpPr>
        <p:spPr>
          <a:xfrm>
            <a:off x="7756684" y="2319218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 Efficiency</a:t>
            </a:r>
            <a:endParaRPr lang="en-US" sz="1800" dirty="0"/>
          </a:p>
        </p:txBody>
      </p:sp>
      <p:sp>
        <p:nvSpPr>
          <p:cNvPr id="1048634" name="Text 17"/>
          <p:cNvSpPr/>
          <p:nvPr/>
        </p:nvSpPr>
        <p:spPr>
          <a:xfrm>
            <a:off x="7756684" y="2793802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Affordable hardware components suitable for budget-conscious users</a:t>
            </a:r>
            <a:endParaRPr lang="en-US" sz="1450" dirty="0"/>
          </a:p>
        </p:txBody>
      </p:sp>
      <p:sp>
        <p:nvSpPr>
          <p:cNvPr id="1048635" name="Shape 18"/>
          <p:cNvSpPr/>
          <p:nvPr/>
        </p:nvSpPr>
        <p:spPr>
          <a:xfrm>
            <a:off x="7548682" y="3483293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6" name="Text 19"/>
          <p:cNvSpPr/>
          <p:nvPr/>
        </p:nvSpPr>
        <p:spPr>
          <a:xfrm>
            <a:off x="7756684" y="3691295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Power Optimisation</a:t>
            </a:r>
            <a:endParaRPr lang="en-US" sz="1800" dirty="0"/>
          </a:p>
        </p:txBody>
      </p:sp>
      <p:sp>
        <p:nvSpPr>
          <p:cNvPr id="1048637" name="Text 20"/>
          <p:cNvSpPr/>
          <p:nvPr/>
        </p:nvSpPr>
        <p:spPr>
          <a:xfrm>
            <a:off x="7756684" y="4165878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 power consumption enabling battery-powered operation</a:t>
            </a:r>
            <a:endParaRPr lang="en-US" sz="1450" dirty="0"/>
          </a:p>
        </p:txBody>
      </p:sp>
      <p:sp>
        <p:nvSpPr>
          <p:cNvPr id="1048638" name="Shape 21"/>
          <p:cNvSpPr/>
          <p:nvPr/>
        </p:nvSpPr>
        <p:spPr>
          <a:xfrm>
            <a:off x="7548682" y="4855369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9" name="Text 22"/>
          <p:cNvSpPr/>
          <p:nvPr/>
        </p:nvSpPr>
        <p:spPr>
          <a:xfrm>
            <a:off x="7756684" y="5063371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</a:t>
            </a:r>
            <a:endParaRPr lang="en-US" sz="1800" dirty="0"/>
          </a:p>
        </p:txBody>
      </p:sp>
      <p:sp>
        <p:nvSpPr>
          <p:cNvPr id="1048640" name="Text 23"/>
          <p:cNvSpPr/>
          <p:nvPr/>
        </p:nvSpPr>
        <p:spPr>
          <a:xfrm>
            <a:off x="7756684" y="5537954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Efficient detection algorithms maintaining good frame rates</a:t>
            </a:r>
            <a:endParaRPr lang="en-US" sz="1450" dirty="0"/>
          </a:p>
        </p:txBody>
      </p:sp>
      <p:sp>
        <p:nvSpPr>
          <p:cNvPr id="1048641" name="Shape 24"/>
          <p:cNvSpPr/>
          <p:nvPr/>
        </p:nvSpPr>
        <p:spPr>
          <a:xfrm>
            <a:off x="7548682" y="6227445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42" name="Text 25"/>
          <p:cNvSpPr/>
          <p:nvPr/>
        </p:nvSpPr>
        <p:spPr>
          <a:xfrm>
            <a:off x="7756684" y="6435447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1048643" name="Text 26"/>
          <p:cNvSpPr/>
          <p:nvPr/>
        </p:nvSpPr>
        <p:spPr>
          <a:xfrm>
            <a:off x="7756684" y="6910030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 for multiple cameras and expandable object classes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48" name="Text 0"/>
          <p:cNvSpPr/>
          <p:nvPr/>
        </p:nvSpPr>
        <p:spPr>
          <a:xfrm>
            <a:off x="755333" y="766048"/>
            <a:ext cx="5395793" cy="674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 Architecture</a:t>
            </a:r>
            <a:endParaRPr lang="en-US" sz="4200" dirty="0"/>
          </a:p>
        </p:txBody>
      </p:sp>
      <p:pic>
        <p:nvPicPr>
          <p:cNvPr id="209716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3" y="1764268"/>
            <a:ext cx="1079063" cy="1588651"/>
          </a:xfrm>
          <a:prstGeom prst="rect">
            <a:avLst/>
          </a:prstGeom>
        </p:spPr>
      </p:pic>
      <p:sp>
        <p:nvSpPr>
          <p:cNvPr id="1048649" name="Text 1"/>
          <p:cNvSpPr/>
          <p:nvPr/>
        </p:nvSpPr>
        <p:spPr>
          <a:xfrm>
            <a:off x="2050137" y="1980009"/>
            <a:ext cx="2697837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 Module</a:t>
            </a:r>
            <a:endParaRPr lang="en-US" sz="2100" dirty="0"/>
          </a:p>
        </p:txBody>
      </p:sp>
      <p:sp>
        <p:nvSpPr>
          <p:cNvPr id="1048650" name="Text 2"/>
          <p:cNvSpPr/>
          <p:nvPr/>
        </p:nvSpPr>
        <p:spPr>
          <a:xfrm>
            <a:off x="2050137" y="2446615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Captures high-quality video and streams data via Wi-Fi connection to processing unit</a:t>
            </a:r>
            <a:endParaRPr lang="en-US" sz="1650" dirty="0"/>
          </a:p>
        </p:txBody>
      </p:sp>
      <p:pic>
        <p:nvPicPr>
          <p:cNvPr id="209716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3" y="3352919"/>
            <a:ext cx="1079063" cy="1588651"/>
          </a:xfrm>
          <a:prstGeom prst="rect">
            <a:avLst/>
          </a:prstGeom>
        </p:spPr>
      </p:pic>
      <p:sp>
        <p:nvSpPr>
          <p:cNvPr id="1048651" name="Text 3"/>
          <p:cNvSpPr/>
          <p:nvPr/>
        </p:nvSpPr>
        <p:spPr>
          <a:xfrm>
            <a:off x="2050137" y="3568660"/>
            <a:ext cx="3640098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 + OpenCV Processing</a:t>
            </a:r>
            <a:endParaRPr lang="en-US" sz="2100" dirty="0"/>
          </a:p>
        </p:txBody>
      </p:sp>
      <p:sp>
        <p:nvSpPr>
          <p:cNvPr id="1048652" name="Text 4"/>
          <p:cNvSpPr/>
          <p:nvPr/>
        </p:nvSpPr>
        <p:spPr>
          <a:xfrm>
            <a:off x="2050137" y="4035266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Performs real-time object detection using advanced computer vision algorithms</a:t>
            </a:r>
            <a:endParaRPr lang="en-US" sz="1650" dirty="0"/>
          </a:p>
        </p:txBody>
      </p:sp>
      <p:pic>
        <p:nvPicPr>
          <p:cNvPr id="209717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33" y="4941570"/>
            <a:ext cx="1079063" cy="1588651"/>
          </a:xfrm>
          <a:prstGeom prst="rect">
            <a:avLst/>
          </a:prstGeom>
        </p:spPr>
      </p:pic>
      <p:sp>
        <p:nvSpPr>
          <p:cNvPr id="1048653" name="Text 5"/>
          <p:cNvSpPr/>
          <p:nvPr/>
        </p:nvSpPr>
        <p:spPr>
          <a:xfrm>
            <a:off x="2050137" y="5157311"/>
            <a:ext cx="2697837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Flask Web Interface</a:t>
            </a:r>
            <a:endParaRPr lang="en-US" sz="2100" dirty="0"/>
          </a:p>
        </p:txBody>
      </p:sp>
      <p:sp>
        <p:nvSpPr>
          <p:cNvPr id="1048654" name="Text 6"/>
          <p:cNvSpPr/>
          <p:nvPr/>
        </p:nvSpPr>
        <p:spPr>
          <a:xfrm>
            <a:off x="2050137" y="5623917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intuitive monitoring dashboard with live video feed and detection results</a:t>
            </a:r>
            <a:endParaRPr lang="en-US" sz="1650" dirty="0"/>
          </a:p>
        </p:txBody>
      </p:sp>
      <p:sp>
        <p:nvSpPr>
          <p:cNvPr id="1048655" name="Text 7"/>
          <p:cNvSpPr/>
          <p:nvPr/>
        </p:nvSpPr>
        <p:spPr>
          <a:xfrm>
            <a:off x="755333" y="6772989"/>
            <a:ext cx="7633335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modular design separates concerns: hardware handles image acquisition, software processes detection, and the web interface manages user interactions.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ext 0"/>
          <p:cNvSpPr/>
          <p:nvPr/>
        </p:nvSpPr>
        <p:spPr>
          <a:xfrm>
            <a:off x="711279" y="560308"/>
            <a:ext cx="6185535" cy="634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Implementation Roadmap</a:t>
            </a:r>
            <a:endParaRPr lang="en-US" sz="4000" dirty="0"/>
          </a:p>
        </p:txBody>
      </p:sp>
      <p:sp>
        <p:nvSpPr>
          <p:cNvPr id="1048661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2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3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64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1048665" name="Text 5"/>
          <p:cNvSpPr/>
          <p:nvPr/>
        </p:nvSpPr>
        <p:spPr>
          <a:xfrm>
            <a:off x="3368873" y="1671399"/>
            <a:ext cx="293024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1: Hardware Setup</a:t>
            </a:r>
            <a:endParaRPr lang="en-US" sz="2000" dirty="0"/>
          </a:p>
        </p:txBody>
      </p:sp>
      <p:sp>
        <p:nvSpPr>
          <p:cNvPr id="1048666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Configure ESP32-CAM module with Wi-Fi streaming capabilities and test video transmission quality</a:t>
            </a:r>
            <a:endParaRPr lang="en-US" sz="1600" dirty="0"/>
          </a:p>
        </p:txBody>
      </p:sp>
      <p:sp>
        <p:nvSpPr>
          <p:cNvPr id="1048667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8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69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48670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2: AI Detection</a:t>
            </a:r>
            <a:endParaRPr lang="en-US" sz="2000" dirty="0"/>
          </a:p>
        </p:txBody>
      </p:sp>
      <p:sp>
        <p:nvSpPr>
          <p:cNvPr id="1048671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Python application with YOLOv3 and OpenCV for accurate real-time object detection</a:t>
            </a:r>
            <a:endParaRPr lang="en-US" sz="1600" dirty="0"/>
          </a:p>
        </p:txBody>
      </p:sp>
      <p:sp>
        <p:nvSpPr>
          <p:cNvPr id="1048672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73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74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048675" name="Text 15"/>
          <p:cNvSpPr/>
          <p:nvPr/>
        </p:nvSpPr>
        <p:spPr>
          <a:xfrm>
            <a:off x="3570565" y="3941564"/>
            <a:ext cx="272855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3: Web Interface</a:t>
            </a:r>
            <a:endParaRPr lang="en-US" sz="2000" dirty="0"/>
          </a:p>
        </p:txBody>
      </p:sp>
      <p:sp>
        <p:nvSpPr>
          <p:cNvPr id="1048676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Flask-based dashboard with live video streaming and detection result visualisation</a:t>
            </a:r>
            <a:endParaRPr lang="en-US" sz="1600" dirty="0"/>
          </a:p>
        </p:txBody>
      </p:sp>
      <p:sp>
        <p:nvSpPr>
          <p:cNvPr id="1048677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78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79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1048680" name="Text 20"/>
          <p:cNvSpPr/>
          <p:nvPr/>
        </p:nvSpPr>
        <p:spPr>
          <a:xfrm>
            <a:off x="8331279" y="4992529"/>
            <a:ext cx="3307318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4: Integration Testing</a:t>
            </a:r>
            <a:endParaRPr lang="en-US" sz="2000" dirty="0"/>
          </a:p>
        </p:txBody>
      </p:sp>
      <p:sp>
        <p:nvSpPr>
          <p:cNvPr id="1048681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Conduct comprehensive end-to-end testing to validate system performance and reliability</a:t>
            </a:r>
            <a:endParaRPr lang="en-US" sz="1600" dirty="0"/>
          </a:p>
        </p:txBody>
      </p:sp>
      <p:sp>
        <p:nvSpPr>
          <p:cNvPr id="1048682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83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84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400" dirty="0"/>
          </a:p>
        </p:txBody>
      </p:sp>
      <p:sp>
        <p:nvSpPr>
          <p:cNvPr id="1048685" name="Text 25"/>
          <p:cNvSpPr/>
          <p:nvPr/>
        </p:nvSpPr>
        <p:spPr>
          <a:xfrm>
            <a:off x="3417094" y="6043493"/>
            <a:ext cx="288202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5: Documentation</a:t>
            </a:r>
            <a:endParaRPr lang="en-US" sz="2000" dirty="0"/>
          </a:p>
        </p:txBody>
      </p:sp>
      <p:sp>
        <p:nvSpPr>
          <p:cNvPr id="1048686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detailed documentation and user guides for easy deployment and maintenance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ext 0"/>
          <p:cNvSpPr/>
          <p:nvPr/>
        </p:nvSpPr>
        <p:spPr>
          <a:xfrm>
            <a:off x="425529" y="334328"/>
            <a:ext cx="3040023" cy="3799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</a:t>
            </a:r>
            <a:endParaRPr lang="en-US" sz="2350" dirty="0"/>
          </a:p>
        </p:txBody>
      </p:sp>
      <p:pic>
        <p:nvPicPr>
          <p:cNvPr id="209717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29" y="1033462"/>
            <a:ext cx="6741319" cy="6741319"/>
          </a:xfrm>
          <a:prstGeom prst="rect">
            <a:avLst/>
          </a:prstGeom>
        </p:spPr>
      </p:pic>
      <p:sp>
        <p:nvSpPr>
          <p:cNvPr id="1048692" name="Shape 1"/>
          <p:cNvSpPr/>
          <p:nvPr/>
        </p:nvSpPr>
        <p:spPr>
          <a:xfrm>
            <a:off x="7471172" y="1033462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93" name="Shape 2"/>
          <p:cNvSpPr/>
          <p:nvPr/>
        </p:nvSpPr>
        <p:spPr>
          <a:xfrm>
            <a:off x="7600355" y="1162645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724" y="1242417"/>
            <a:ext cx="164068" cy="205145"/>
          </a:xfrm>
          <a:prstGeom prst="rect">
            <a:avLst/>
          </a:prstGeom>
        </p:spPr>
      </p:pic>
      <p:sp>
        <p:nvSpPr>
          <p:cNvPr id="1048694" name="Text 3"/>
          <p:cNvSpPr/>
          <p:nvPr/>
        </p:nvSpPr>
        <p:spPr>
          <a:xfrm>
            <a:off x="7600355" y="1649016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</a:t>
            </a:r>
            <a:endParaRPr lang="en-US" sz="1150" dirty="0"/>
          </a:p>
        </p:txBody>
      </p:sp>
      <p:sp>
        <p:nvSpPr>
          <p:cNvPr id="1048695" name="Text 4"/>
          <p:cNvSpPr/>
          <p:nvPr/>
        </p:nvSpPr>
        <p:spPr>
          <a:xfrm>
            <a:off x="7600355" y="1960602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Powerful microcontroller with integrated camera module and Wi-Fi connectivity</a:t>
            </a:r>
            <a:endParaRPr lang="en-US" sz="950" dirty="0"/>
          </a:p>
        </p:txBody>
      </p:sp>
      <p:sp>
        <p:nvSpPr>
          <p:cNvPr id="1048696" name="Shape 5"/>
          <p:cNvSpPr/>
          <p:nvPr/>
        </p:nvSpPr>
        <p:spPr>
          <a:xfrm>
            <a:off x="7471172" y="2405777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97" name="Shape 6"/>
          <p:cNvSpPr/>
          <p:nvPr/>
        </p:nvSpPr>
        <p:spPr>
          <a:xfrm>
            <a:off x="7600355" y="2534960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724" y="2614732"/>
            <a:ext cx="164068" cy="205145"/>
          </a:xfrm>
          <a:prstGeom prst="rect">
            <a:avLst/>
          </a:prstGeom>
        </p:spPr>
      </p:pic>
      <p:sp>
        <p:nvSpPr>
          <p:cNvPr id="1048698" name="Text 7"/>
          <p:cNvSpPr/>
          <p:nvPr/>
        </p:nvSpPr>
        <p:spPr>
          <a:xfrm>
            <a:off x="7600355" y="3021330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</a:t>
            </a:r>
            <a:endParaRPr lang="en-US" sz="1150" dirty="0"/>
          </a:p>
        </p:txBody>
      </p:sp>
      <p:sp>
        <p:nvSpPr>
          <p:cNvPr id="1048699" name="Text 8"/>
          <p:cNvSpPr/>
          <p:nvPr/>
        </p:nvSpPr>
        <p:spPr>
          <a:xfrm>
            <a:off x="7600355" y="3332917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Primary programming language for AI processing and system logic</a:t>
            </a:r>
            <a:endParaRPr lang="en-US" sz="950" dirty="0"/>
          </a:p>
        </p:txBody>
      </p:sp>
      <p:sp>
        <p:nvSpPr>
          <p:cNvPr id="1048700" name="Shape 9"/>
          <p:cNvSpPr/>
          <p:nvPr/>
        </p:nvSpPr>
        <p:spPr>
          <a:xfrm>
            <a:off x="7471172" y="3778091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1" name="Shape 10"/>
          <p:cNvSpPr/>
          <p:nvPr/>
        </p:nvSpPr>
        <p:spPr>
          <a:xfrm>
            <a:off x="7600355" y="3907274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724" y="3987046"/>
            <a:ext cx="164068" cy="205145"/>
          </a:xfrm>
          <a:prstGeom prst="rect">
            <a:avLst/>
          </a:prstGeom>
        </p:spPr>
      </p:pic>
      <p:sp>
        <p:nvSpPr>
          <p:cNvPr id="1048702" name="Text 11"/>
          <p:cNvSpPr/>
          <p:nvPr/>
        </p:nvSpPr>
        <p:spPr>
          <a:xfrm>
            <a:off x="7600355" y="4393644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OpenCV</a:t>
            </a:r>
            <a:endParaRPr lang="en-US" sz="1150" dirty="0"/>
          </a:p>
        </p:txBody>
      </p:sp>
      <p:sp>
        <p:nvSpPr>
          <p:cNvPr id="1048703" name="Text 12"/>
          <p:cNvSpPr/>
          <p:nvPr/>
        </p:nvSpPr>
        <p:spPr>
          <a:xfrm>
            <a:off x="7600355" y="4705231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computer vision library for image processing and object detection</a:t>
            </a:r>
            <a:endParaRPr lang="en-US" sz="950" dirty="0"/>
          </a:p>
        </p:txBody>
      </p:sp>
      <p:sp>
        <p:nvSpPr>
          <p:cNvPr id="1048704" name="Shape 13"/>
          <p:cNvSpPr/>
          <p:nvPr/>
        </p:nvSpPr>
        <p:spPr>
          <a:xfrm>
            <a:off x="7471172" y="5150406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5" name="Shape 14"/>
          <p:cNvSpPr/>
          <p:nvPr/>
        </p:nvSpPr>
        <p:spPr>
          <a:xfrm>
            <a:off x="7600355" y="5279588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724" y="5359360"/>
            <a:ext cx="164068" cy="205145"/>
          </a:xfrm>
          <a:prstGeom prst="rect">
            <a:avLst/>
          </a:prstGeom>
        </p:spPr>
      </p:pic>
      <p:sp>
        <p:nvSpPr>
          <p:cNvPr id="1048706" name="Text 15"/>
          <p:cNvSpPr/>
          <p:nvPr/>
        </p:nvSpPr>
        <p:spPr>
          <a:xfrm>
            <a:off x="7600355" y="5765959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Flask</a:t>
            </a:r>
            <a:endParaRPr lang="en-US" sz="1150" dirty="0"/>
          </a:p>
        </p:txBody>
      </p:sp>
      <p:sp>
        <p:nvSpPr>
          <p:cNvPr id="1048707" name="Text 16"/>
          <p:cNvSpPr/>
          <p:nvPr/>
        </p:nvSpPr>
        <p:spPr>
          <a:xfrm>
            <a:off x="7600355" y="6077545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Lightweight web framework for creating responsive monitoring interface</a:t>
            </a:r>
            <a:endParaRPr lang="en-US" sz="950" dirty="0"/>
          </a:p>
        </p:txBody>
      </p:sp>
      <p:sp>
        <p:nvSpPr>
          <p:cNvPr id="1048708" name="Shape 17"/>
          <p:cNvSpPr/>
          <p:nvPr/>
        </p:nvSpPr>
        <p:spPr>
          <a:xfrm>
            <a:off x="7471172" y="6522720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9" name="Shape 18"/>
          <p:cNvSpPr/>
          <p:nvPr/>
        </p:nvSpPr>
        <p:spPr>
          <a:xfrm>
            <a:off x="7600355" y="6651903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8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724" y="6731675"/>
            <a:ext cx="164068" cy="205145"/>
          </a:xfrm>
          <a:prstGeom prst="rect">
            <a:avLst/>
          </a:prstGeom>
        </p:spPr>
      </p:pic>
      <p:sp>
        <p:nvSpPr>
          <p:cNvPr id="1048710" name="Text 19"/>
          <p:cNvSpPr/>
          <p:nvPr/>
        </p:nvSpPr>
        <p:spPr>
          <a:xfrm>
            <a:off x="7600355" y="7138273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YOLOv3</a:t>
            </a:r>
            <a:endParaRPr lang="en-US" sz="1150" dirty="0"/>
          </a:p>
        </p:txBody>
      </p:sp>
      <p:sp>
        <p:nvSpPr>
          <p:cNvPr id="1048711" name="Text 20"/>
          <p:cNvSpPr/>
          <p:nvPr/>
        </p:nvSpPr>
        <p:spPr>
          <a:xfrm>
            <a:off x="7600355" y="7449860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Pre-trained deep learning model for accurate real-time object detection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1048716" name="Text 0"/>
          <p:cNvSpPr/>
          <p:nvPr/>
        </p:nvSpPr>
        <p:spPr>
          <a:xfrm>
            <a:off x="764143" y="3330297"/>
            <a:ext cx="6049566" cy="682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Implementation</a:t>
            </a:r>
            <a:endParaRPr lang="en-US" sz="4250" dirty="0"/>
          </a:p>
        </p:txBody>
      </p:sp>
      <p:sp>
        <p:nvSpPr>
          <p:cNvPr id="1048717" name="Shape 1"/>
          <p:cNvSpPr/>
          <p:nvPr/>
        </p:nvSpPr>
        <p:spPr>
          <a:xfrm>
            <a:off x="1091565" y="5213390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18" name="Shape 2"/>
          <p:cNvSpPr/>
          <p:nvPr/>
        </p:nvSpPr>
        <p:spPr>
          <a:xfrm>
            <a:off x="764143" y="4994970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54" y="5117842"/>
            <a:ext cx="327422" cy="409337"/>
          </a:xfrm>
          <a:prstGeom prst="rect">
            <a:avLst/>
          </a:prstGeom>
        </p:spPr>
      </p:pic>
      <p:sp>
        <p:nvSpPr>
          <p:cNvPr id="1048719" name="Text 3"/>
          <p:cNvSpPr/>
          <p:nvPr/>
        </p:nvSpPr>
        <p:spPr>
          <a:xfrm>
            <a:off x="982385" y="5868233"/>
            <a:ext cx="2857619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 Firmware</a:t>
            </a:r>
            <a:endParaRPr lang="en-US" sz="2100" dirty="0"/>
          </a:p>
        </p:txBody>
      </p:sp>
      <p:sp>
        <p:nvSpPr>
          <p:cNvPr id="1048720" name="Text 4"/>
          <p:cNvSpPr/>
          <p:nvPr/>
        </p:nvSpPr>
        <p:spPr>
          <a:xfrm>
            <a:off x="982385" y="6340316"/>
            <a:ext cx="3785354" cy="1047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 firmware enables reliable Wi-Fi streaming with optimised video quality and minimal latency</a:t>
            </a:r>
            <a:endParaRPr lang="en-US" sz="1700" dirty="0"/>
          </a:p>
        </p:txBody>
      </p:sp>
      <p:sp>
        <p:nvSpPr>
          <p:cNvPr id="1048721" name="Shape 5"/>
          <p:cNvSpPr/>
          <p:nvPr/>
        </p:nvSpPr>
        <p:spPr>
          <a:xfrm>
            <a:off x="5531644" y="4885849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22" name="Shape 6"/>
          <p:cNvSpPr/>
          <p:nvPr/>
        </p:nvSpPr>
        <p:spPr>
          <a:xfrm>
            <a:off x="5204222" y="4667429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933" y="4790301"/>
            <a:ext cx="327422" cy="409337"/>
          </a:xfrm>
          <a:prstGeom prst="rect">
            <a:avLst/>
          </a:prstGeom>
        </p:spPr>
      </p:pic>
      <p:sp>
        <p:nvSpPr>
          <p:cNvPr id="1048723" name="Text 7"/>
          <p:cNvSpPr/>
          <p:nvPr/>
        </p:nvSpPr>
        <p:spPr>
          <a:xfrm>
            <a:off x="5422463" y="5540693"/>
            <a:ext cx="2729151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Detection Engine</a:t>
            </a:r>
            <a:endParaRPr lang="en-US" sz="2100" dirty="0"/>
          </a:p>
        </p:txBody>
      </p:sp>
      <p:sp>
        <p:nvSpPr>
          <p:cNvPr id="1048724" name="Text 8"/>
          <p:cNvSpPr/>
          <p:nvPr/>
        </p:nvSpPr>
        <p:spPr>
          <a:xfrm>
            <a:off x="5422463" y="6012775"/>
            <a:ext cx="3785354" cy="1397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application captures frames, processes them through OpenCV, and generates bounding boxes with confidence scores</a:t>
            </a:r>
            <a:endParaRPr lang="en-US" sz="1700" dirty="0"/>
          </a:p>
        </p:txBody>
      </p:sp>
      <p:sp>
        <p:nvSpPr>
          <p:cNvPr id="1048725" name="Shape 9"/>
          <p:cNvSpPr/>
          <p:nvPr/>
        </p:nvSpPr>
        <p:spPr>
          <a:xfrm>
            <a:off x="9971723" y="4558427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26" name="Shape 10"/>
          <p:cNvSpPr/>
          <p:nvPr/>
        </p:nvSpPr>
        <p:spPr>
          <a:xfrm>
            <a:off x="9644301" y="4340007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012" y="4462879"/>
            <a:ext cx="327422" cy="409337"/>
          </a:xfrm>
          <a:prstGeom prst="rect">
            <a:avLst/>
          </a:prstGeom>
        </p:spPr>
      </p:pic>
      <p:sp>
        <p:nvSpPr>
          <p:cNvPr id="1048727" name="Text 11"/>
          <p:cNvSpPr/>
          <p:nvPr/>
        </p:nvSpPr>
        <p:spPr>
          <a:xfrm>
            <a:off x="9862542" y="5213271"/>
            <a:ext cx="2729151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Application</a:t>
            </a:r>
            <a:endParaRPr lang="en-US" sz="2100" dirty="0"/>
          </a:p>
        </p:txBody>
      </p:sp>
      <p:sp>
        <p:nvSpPr>
          <p:cNvPr id="1048728" name="Text 12"/>
          <p:cNvSpPr/>
          <p:nvPr/>
        </p:nvSpPr>
        <p:spPr>
          <a:xfrm>
            <a:off x="9862542" y="5685353"/>
            <a:ext cx="3785354" cy="1047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Flask interface provides live video monitoring, detection history logs, and real-time connection status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ext 0"/>
          <p:cNvSpPr/>
          <p:nvPr/>
        </p:nvSpPr>
        <p:spPr>
          <a:xfrm>
            <a:off x="793790" y="736283"/>
            <a:ext cx="727995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Testing &amp; Validation Results</a:t>
            </a:r>
            <a:endParaRPr lang="en-US" sz="4450" dirty="0"/>
          </a:p>
        </p:txBody>
      </p:sp>
      <p:sp>
        <p:nvSpPr>
          <p:cNvPr id="1048734" name="Shape 1"/>
          <p:cNvSpPr/>
          <p:nvPr/>
        </p:nvSpPr>
        <p:spPr>
          <a:xfrm>
            <a:off x="793790" y="1898690"/>
            <a:ext cx="6407944" cy="2978110"/>
          </a:xfrm>
          <a:prstGeom prst="roundRect">
            <a:avLst>
              <a:gd name="adj" fmla="val 491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048735" name="Shape 2"/>
          <p:cNvSpPr/>
          <p:nvPr/>
        </p:nvSpPr>
        <p:spPr>
          <a:xfrm>
            <a:off x="763310" y="1898690"/>
            <a:ext cx="121920" cy="2978110"/>
          </a:xfrm>
          <a:prstGeom prst="roundRect">
            <a:avLst>
              <a:gd name="adj" fmla="val 78139"/>
            </a:avLst>
          </a:prstGeom>
          <a:solidFill>
            <a:srgbClr val="5E4CE6"/>
          </a:solidFill>
        </p:spPr>
      </p:sp>
      <p:sp>
        <p:nvSpPr>
          <p:cNvPr id="1048736" name="Text 3"/>
          <p:cNvSpPr/>
          <p:nvPr/>
        </p:nvSpPr>
        <p:spPr>
          <a:xfrm>
            <a:off x="1142524" y="21559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1048737" name="Text 4"/>
          <p:cNvSpPr/>
          <p:nvPr/>
        </p:nvSpPr>
        <p:spPr>
          <a:xfrm>
            <a:off x="1142524" y="2646402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ESP32-CAM video streaming verified with stable transmission</a:t>
            </a:r>
            <a:endParaRPr lang="en-US" sz="1750" dirty="0"/>
          </a:p>
        </p:txBody>
      </p:sp>
      <p:sp>
        <p:nvSpPr>
          <p:cNvPr id="1048738" name="Text 5"/>
          <p:cNvSpPr/>
          <p:nvPr/>
        </p:nvSpPr>
        <p:spPr>
          <a:xfrm>
            <a:off x="1142524" y="3451503"/>
            <a:ext cx="58019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Object detection algorithm accuracy thoroughly tested</a:t>
            </a:r>
            <a:endParaRPr lang="en-US" sz="1750" dirty="0"/>
          </a:p>
        </p:txBody>
      </p:sp>
      <p:sp>
        <p:nvSpPr>
          <p:cNvPr id="1048739" name="Text 6"/>
          <p:cNvSpPr/>
          <p:nvPr/>
        </p:nvSpPr>
        <p:spPr>
          <a:xfrm>
            <a:off x="1142524" y="3893701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 interface responsiveness confirmed across devices</a:t>
            </a:r>
            <a:endParaRPr lang="en-US" sz="1750" dirty="0"/>
          </a:p>
        </p:txBody>
      </p:sp>
      <p:sp>
        <p:nvSpPr>
          <p:cNvPr id="1048740" name="Shape 7"/>
          <p:cNvSpPr/>
          <p:nvPr/>
        </p:nvSpPr>
        <p:spPr>
          <a:xfrm>
            <a:off x="7428548" y="1898690"/>
            <a:ext cx="6408063" cy="2978110"/>
          </a:xfrm>
          <a:prstGeom prst="roundRect">
            <a:avLst>
              <a:gd name="adj" fmla="val 491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048741" name="Shape 8"/>
          <p:cNvSpPr/>
          <p:nvPr/>
        </p:nvSpPr>
        <p:spPr>
          <a:xfrm>
            <a:off x="7398067" y="1898690"/>
            <a:ext cx="121920" cy="2978110"/>
          </a:xfrm>
          <a:prstGeom prst="roundRect">
            <a:avLst>
              <a:gd name="adj" fmla="val 78139"/>
            </a:avLst>
          </a:prstGeom>
          <a:solidFill>
            <a:srgbClr val="5E4CE6"/>
          </a:solidFill>
        </p:spPr>
      </p:sp>
      <p:sp>
        <p:nvSpPr>
          <p:cNvPr id="1048742" name="Text 9"/>
          <p:cNvSpPr/>
          <p:nvPr/>
        </p:nvSpPr>
        <p:spPr>
          <a:xfrm>
            <a:off x="7777282" y="21559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1048743" name="Text 10"/>
          <p:cNvSpPr/>
          <p:nvPr/>
        </p:nvSpPr>
        <p:spPr>
          <a:xfrm>
            <a:off x="7777282" y="2646402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Complete end-to-end detection pipeline validated with comprehensive scenario testing</a:t>
            </a:r>
            <a:endParaRPr lang="en-US" sz="1750" dirty="0"/>
          </a:p>
        </p:txBody>
      </p:sp>
      <p:sp>
        <p:nvSpPr>
          <p:cNvPr id="1048744" name="Text 11"/>
          <p:cNvSpPr/>
          <p:nvPr/>
        </p:nvSpPr>
        <p:spPr>
          <a:xfrm>
            <a:off x="793790" y="5245298"/>
            <a:ext cx="304800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20</a:t>
            </a:r>
            <a:endParaRPr lang="en-US" sz="5850" dirty="0"/>
          </a:p>
        </p:txBody>
      </p:sp>
      <p:sp>
        <p:nvSpPr>
          <p:cNvPr id="1048745" name="Text 12"/>
          <p:cNvSpPr/>
          <p:nvPr/>
        </p:nvSpPr>
        <p:spPr>
          <a:xfrm>
            <a:off x="900113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FPS</a:t>
            </a:r>
            <a:endParaRPr lang="en-US" sz="2200" dirty="0"/>
          </a:p>
        </p:txBody>
      </p:sp>
      <p:sp>
        <p:nvSpPr>
          <p:cNvPr id="1048746" name="Text 13"/>
          <p:cNvSpPr/>
          <p:nvPr/>
        </p:nvSpPr>
        <p:spPr>
          <a:xfrm>
            <a:off x="793790" y="6767513"/>
            <a:ext cx="304800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Average frame rate achieved</a:t>
            </a:r>
            <a:endParaRPr lang="en-US" sz="1750" dirty="0"/>
          </a:p>
        </p:txBody>
      </p:sp>
      <p:sp>
        <p:nvSpPr>
          <p:cNvPr id="1048747" name="Text 14"/>
          <p:cNvSpPr/>
          <p:nvPr/>
        </p:nvSpPr>
        <p:spPr>
          <a:xfrm>
            <a:off x="4125278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&lt;100ms</a:t>
            </a:r>
            <a:endParaRPr lang="en-US" sz="5850" dirty="0"/>
          </a:p>
        </p:txBody>
      </p:sp>
      <p:sp>
        <p:nvSpPr>
          <p:cNvPr id="1048748" name="Text 15"/>
          <p:cNvSpPr/>
          <p:nvPr/>
        </p:nvSpPr>
        <p:spPr>
          <a:xfrm>
            <a:off x="4231719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Latency</a:t>
            </a:r>
            <a:endParaRPr lang="en-US" sz="2200" dirty="0"/>
          </a:p>
        </p:txBody>
      </p:sp>
      <p:sp>
        <p:nvSpPr>
          <p:cNvPr id="1048749" name="Text 16"/>
          <p:cNvSpPr/>
          <p:nvPr/>
        </p:nvSpPr>
        <p:spPr>
          <a:xfrm>
            <a:off x="4125278" y="6767513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Detection processing time per frame</a:t>
            </a:r>
            <a:endParaRPr lang="en-US" sz="1750" dirty="0"/>
          </a:p>
        </p:txBody>
      </p:sp>
      <p:sp>
        <p:nvSpPr>
          <p:cNvPr id="1048750" name="Text 17"/>
          <p:cNvSpPr/>
          <p:nvPr/>
        </p:nvSpPr>
        <p:spPr>
          <a:xfrm>
            <a:off x="7456884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&lt;200MB</a:t>
            </a:r>
            <a:endParaRPr lang="en-US" sz="5850" dirty="0"/>
          </a:p>
        </p:txBody>
      </p:sp>
      <p:sp>
        <p:nvSpPr>
          <p:cNvPr id="1048751" name="Text 18"/>
          <p:cNvSpPr/>
          <p:nvPr/>
        </p:nvSpPr>
        <p:spPr>
          <a:xfrm>
            <a:off x="7563326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Memory</a:t>
            </a:r>
            <a:endParaRPr lang="en-US" sz="2200" dirty="0"/>
          </a:p>
        </p:txBody>
      </p:sp>
      <p:sp>
        <p:nvSpPr>
          <p:cNvPr id="1048752" name="Text 19"/>
          <p:cNvSpPr/>
          <p:nvPr/>
        </p:nvSpPr>
        <p:spPr>
          <a:xfrm>
            <a:off x="7456884" y="6767513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memory usage</a:t>
            </a:r>
            <a:endParaRPr lang="en-US" sz="1750" dirty="0"/>
          </a:p>
        </p:txBody>
      </p:sp>
      <p:sp>
        <p:nvSpPr>
          <p:cNvPr id="1048753" name="Text 20"/>
          <p:cNvSpPr/>
          <p:nvPr/>
        </p:nvSpPr>
        <p:spPr>
          <a:xfrm>
            <a:off x="10788491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2Mbps</a:t>
            </a:r>
            <a:endParaRPr lang="en-US" sz="5850" dirty="0"/>
          </a:p>
        </p:txBody>
      </p:sp>
      <p:sp>
        <p:nvSpPr>
          <p:cNvPr id="1048754" name="Text 21"/>
          <p:cNvSpPr/>
          <p:nvPr/>
        </p:nvSpPr>
        <p:spPr>
          <a:xfrm>
            <a:off x="10894933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Bandwidth</a:t>
            </a:r>
            <a:endParaRPr lang="en-US" sz="2200" dirty="0"/>
          </a:p>
        </p:txBody>
      </p:sp>
      <p:sp>
        <p:nvSpPr>
          <p:cNvPr id="1048755" name="Text 22"/>
          <p:cNvSpPr/>
          <p:nvPr/>
        </p:nvSpPr>
        <p:spPr>
          <a:xfrm>
            <a:off x="10788491" y="6767513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streaming requirement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22111317I</dc:creator>
  <cp:lastModifiedBy>venkat nirujogi</cp:lastModifiedBy>
  <cp:revision>2</cp:revision>
  <dcterms:created xsi:type="dcterms:W3CDTF">2025-09-16T23:35:21Z</dcterms:created>
  <dcterms:modified xsi:type="dcterms:W3CDTF">2025-09-25T13:44:34Z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3d94b4cd5eec423296d6453045245890</vt:lpwstr>
  </property>
</Properties>
</file>